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6035040" cy="6858000"/>
          </a:xfrm>
          <a:prstGeom prst="rect">
            <a:avLst/>
          </a:prstGeom>
          <a:solidFill>
            <a:srgbClr val="0408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58368" y="621792"/>
            <a:ext cx="1143000" cy="310896"/>
          </a:xfrm>
          <a:prstGeom prst="roundRect">
            <a:avLst/>
          </a:prstGeom>
          <a:solidFill>
            <a:srgbClr val="0A1F2B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/>
            <a:r>
              <a:rPr sz="900" b="1">
                <a:solidFill>
                  <a:srgbClr val="2AE3CE"/>
                </a:solidFill>
              </a:rPr>
              <a:t>EARLY BETA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8368" y="1234440"/>
            <a:ext cx="530352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600" b="1">
                <a:solidFill>
                  <a:srgbClr val="F4F9FF"/>
                </a:solidFill>
                <a:latin typeface="Aptos Display"/>
              </a:rPr>
              <a:t>Yoofooz</a:t>
            </a:r>
          </a:p>
          <a:p>
            <a:pPr>
              <a:spcBef>
                <a:spcPts val="400"/>
              </a:spcBef>
            </a:pPr>
            <a:r>
              <a:rPr sz="2400" b="1">
                <a:solidFill>
                  <a:srgbClr val="2AE3CE"/>
                </a:solidFill>
              </a:rPr>
              <a:t>API readiness index for autonomous AI agents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6656" y="3310128"/>
            <a:ext cx="50292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9AAEC2"/>
                </a:solidFill>
              </a:rPr>
              <a:t>Search, score, compare, and certify APIs for the agent-powered software economy.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76656" y="4892040"/>
            <a:ext cx="1325880" cy="310896"/>
          </a:xfrm>
          <a:prstGeom prst="roundRect">
            <a:avLst/>
          </a:prstGeom>
          <a:solidFill>
            <a:srgbClr val="0A1F2B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/>
            <a:r>
              <a:rPr sz="900" b="1">
                <a:solidFill>
                  <a:srgbClr val="2AE3CE"/>
                </a:solidFill>
              </a:rPr>
              <a:t>yoofooz.com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148840" y="4892040"/>
            <a:ext cx="1965960" cy="310896"/>
          </a:xfrm>
          <a:prstGeom prst="roundRect">
            <a:avLst/>
          </a:prstGeom>
          <a:solidFill>
            <a:srgbClr val="0A1F2B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/>
            <a:r>
              <a:rPr sz="900" b="1">
                <a:solidFill>
                  <a:srgbClr val="2AE3CE"/>
                </a:solidFill>
              </a:rPr>
              <a:t>Agent-Ready API 100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408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85800" y="1005840"/>
            <a:ext cx="6400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600" b="1">
                <a:solidFill>
                  <a:srgbClr val="F4F9FF"/>
                </a:solidFill>
              </a:rPr>
              <a:t>Yoofooz</a:t>
            </a:r>
          </a:p>
          <a:p>
            <a:r>
              <a:rPr sz="2200" b="1">
                <a:solidFill>
                  <a:srgbClr val="2AE3CE"/>
                </a:solidFill>
              </a:rPr>
              <a:t>The readiness layer for APIs in the autonomous-agent economy.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3337560"/>
            <a:ext cx="5943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F4F9FF"/>
                </a:solidFill>
              </a:rPr>
              <a:t>https://yoofooz.com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F4F9FF"/>
                </a:solidFill>
              </a:rPr>
              <a:t>https://yoofooz.com/agent-ready-api-100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F4F9FF"/>
                </a:solidFill>
              </a:rPr>
              <a:t>https://yoofooz.com/matchup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F4F9FF"/>
                </a:solidFill>
              </a:rPr>
              <a:t>https://x.com/yoofooz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0292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6128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81965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478024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478024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136391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794759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453128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453128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111496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28231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8231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086599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7744968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403336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403336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061704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9720072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7844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37844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103680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1169517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The market shift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APIs are moving from human-only consumption to agent-discovered, agent-called infrastructure.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1520" y="1874519"/>
            <a:ext cx="3474720" cy="1463040"/>
          </a:xfrm>
          <a:prstGeom prst="roundRect">
            <a:avLst/>
          </a:prstGeom>
          <a:solidFill>
            <a:srgbClr val="111F2E"/>
          </a:solidFill>
          <a:ln>
            <a:solidFill>
              <a:srgbClr val="264B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60120" y="2075688"/>
            <a:ext cx="301752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53A3FF"/>
                </a:solidFill>
              </a:rPr>
              <a:t>01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" y="2724912"/>
            <a:ext cx="301752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>
                <a:solidFill>
                  <a:srgbClr val="9AAEC2"/>
                </a:solidFill>
              </a:rPr>
              <a:t>Developers still matter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43400" y="1874519"/>
            <a:ext cx="3474720" cy="1463040"/>
          </a:xfrm>
          <a:prstGeom prst="roundRect">
            <a:avLst/>
          </a:prstGeom>
          <a:solidFill>
            <a:srgbClr val="111F2E"/>
          </a:solidFill>
          <a:ln>
            <a:solidFill>
              <a:srgbClr val="264B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2075688"/>
            <a:ext cx="301752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2AE3CE"/>
                </a:solidFill>
              </a:rPr>
              <a:t>02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0" y="2724912"/>
            <a:ext cx="301752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>
                <a:solidFill>
                  <a:srgbClr val="9AAEC2"/>
                </a:solidFill>
              </a:rPr>
              <a:t>Agents become API users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955279" y="1874519"/>
            <a:ext cx="3474720" cy="1463040"/>
          </a:xfrm>
          <a:prstGeom prst="roundRect">
            <a:avLst/>
          </a:prstGeom>
          <a:solidFill>
            <a:srgbClr val="111F2E"/>
          </a:solidFill>
          <a:ln>
            <a:solidFill>
              <a:srgbClr val="264B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183879" y="2075688"/>
            <a:ext cx="301752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43E6A0"/>
                </a:solidFill>
              </a:rPr>
              <a:t>03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183879" y="2724912"/>
            <a:ext cx="301752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>
                <a:solidFill>
                  <a:srgbClr val="9AAEC2"/>
                </a:solidFill>
              </a:rPr>
              <a:t>API trust becomes a selection layer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5840" y="3886200"/>
            <a:ext cx="1014984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Autonomous workflows need APIs that are understandable, predictable, and testable.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The next adoption surface is not only documentation — it is machine-facing readiness.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API companies need a way to prove their infrastructure is ready for agent use.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Most APIs were designed and documented for human developers, not autonomous systems.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5800" y="1627632"/>
            <a:ext cx="3520440" cy="361188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5800" y="1627632"/>
            <a:ext cx="41148" cy="3611880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6968" y="1792224"/>
            <a:ext cx="31546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Where agents fail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6968" y="2194560"/>
            <a:ext cx="3118104" cy="2935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Unclear authentication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Undocumented rate limits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Vague error handling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No sandbox or test path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627632"/>
            <a:ext cx="3520440" cy="361188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434840" y="1627632"/>
            <a:ext cx="41148" cy="3611880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36007" y="1792224"/>
            <a:ext cx="31546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Where teams lose adoption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6007" y="2194560"/>
            <a:ext cx="3118104" cy="2935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Incomplete docs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No trust or compliance signals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Poor webhook/event clarity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Hard-to-compare developer experience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83879" y="1627632"/>
            <a:ext cx="3291840" cy="361188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183879" y="1627632"/>
            <a:ext cx="41148" cy="3611880"/>
          </a:xfrm>
          <a:prstGeom prst="rect">
            <a:avLst/>
          </a:prstGeom>
          <a:solidFill>
            <a:srgbClr val="43E6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85048" y="1792224"/>
            <a:ext cx="29260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What buyers lack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85048" y="2194560"/>
            <a:ext cx="2889504" cy="2935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 neutral readiness score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Clear category benchmarks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Competitive comparisons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Agent-facing discovery signals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0292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6128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81965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478024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478024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136391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794759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453128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453128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111496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28231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8231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086599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7744968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403336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403336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061704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9720072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7844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37844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103680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1169517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The product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Yoofooz is the API readiness index for autonomous AI agents.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1520" y="1536192"/>
            <a:ext cx="5074920" cy="4434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31520" y="1536192"/>
            <a:ext cx="41148" cy="4434840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32688" y="1700784"/>
            <a:ext cx="4709159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Public discovery layer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32688" y="2103120"/>
            <a:ext cx="4672583" cy="3758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Homepage search and API profiles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Readiness scores and certification levels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Category filters and directory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Compare page and API Readiness Matchups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Methodology, pricing, status, and request-review flows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172200" y="1536192"/>
            <a:ext cx="5257800" cy="4434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172200" y="1536192"/>
            <a:ext cx="41148" cy="4434840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373368" y="1700784"/>
            <a:ext cx="489204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Agent-readable layer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73368" y="2103120"/>
            <a:ext cx="4855464" cy="3758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llms.txt and structured public pages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JSON reports and readiness outputs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Machine-readable scoring signals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Future feeds for rankings, categories, and agent-ready APIs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Readiness methodology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A practical scoring model for API usability, safety, and trust.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9164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691640"/>
            <a:ext cx="41148" cy="1133856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2688" y="185623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Docs clarity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24612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3246120"/>
            <a:ext cx="41148" cy="1133856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32688" y="341071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Machine-readable spec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63240" y="169164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063240" y="1691640"/>
            <a:ext cx="41148" cy="1133856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64408" y="185623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Auth clarity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63240" y="324612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063240" y="3246120"/>
            <a:ext cx="41148" cy="1133856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64408" y="341071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Error handling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94960" y="169164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94960" y="1691640"/>
            <a:ext cx="41148" cy="1133856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96128" y="185623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Rate limits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394960" y="324612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394960" y="3246120"/>
            <a:ext cx="41148" cy="1133856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596128" y="341071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Agent-safe workflows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726679" y="169164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726679" y="1691640"/>
            <a:ext cx="41148" cy="1133856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927848" y="185623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Sandbox support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726679" y="324612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26679" y="3246120"/>
            <a:ext cx="41148" cy="1133856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927848" y="341071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Webhooks/events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058400" y="169164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058400" y="1691640"/>
            <a:ext cx="41148" cy="1133856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259568" y="185623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Commercial trust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0058400" y="3246120"/>
            <a:ext cx="1874519" cy="1133856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0058400" y="3246120"/>
            <a:ext cx="41148" cy="1133856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259568" y="3410712"/>
            <a:ext cx="15087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Developer experience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7240" y="5257800"/>
            <a:ext cx="107899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4F9FF"/>
                </a:solidFill>
              </a:rPr>
              <a:t>The score answers one question: can autonomous systems understand, trust, and safely use this API?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Go-to-market wedge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Agent-Ready API 100 turns awareness into participation.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463040"/>
            <a:ext cx="3246120" cy="434340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41148" cy="4343400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2688" y="1627632"/>
            <a:ext cx="28803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Campaign promise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2688" y="2029968"/>
            <a:ext cx="2843784" cy="3666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Yoofooz is reviewing 100 APIs for autonomous-agent readiness.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API teams can submit for review.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Developers can explore who is ready now.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463040"/>
            <a:ext cx="3246120" cy="434340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434840" y="1463040"/>
            <a:ext cx="41148" cy="4343400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36007" y="1627632"/>
            <a:ext cx="28803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Social loop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6007" y="2029968"/>
            <a:ext cx="2843784" cy="3666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Publish scores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Launch matchups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Share category rankings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Invite companies to improve and resubmit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38160" y="1463040"/>
            <a:ext cx="3246120" cy="434340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138160" y="1463040"/>
            <a:ext cx="41148" cy="4343400"/>
          </a:xfrm>
          <a:prstGeom prst="rect">
            <a:avLst/>
          </a:prstGeom>
          <a:solidFill>
            <a:srgbClr val="43E6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39328" y="1627632"/>
            <a:ext cx="288036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Status ladder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9328" y="2029968"/>
            <a:ext cx="2843784" cy="3666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Candidate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Reviewed by Yoofooz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Agent-Ready Certified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Watchlist / improvement needed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0292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6128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81965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478024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478024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136391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794759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453128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453128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111496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28231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8231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086599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7744968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403336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403336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061704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9720072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78440" y="489204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378440" y="585215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1036808" y="5532120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11695176" y="5212079"/>
            <a:ext cx="32004" cy="32004"/>
          </a:xfrm>
          <a:prstGeom prst="ellipse">
            <a:avLst/>
          </a:prstGeom>
          <a:solidFill>
            <a:srgbClr val="1C4E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Business model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Start with trust-building public data, then monetize the review and improvement layer.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1600200"/>
            <a:ext cx="512064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Paid API readiness audits and improvement reports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Certification and badge licensing for qualified APIs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Competitive benchmark reports for API and DevRel teams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Featured reviews / category sponsorships with clear labeling</a:t>
            </a:r>
          </a:p>
          <a:p>
            <a:pPr>
              <a:spcAft>
                <a:spcPts val="800"/>
              </a:spcAft>
            </a:pPr>
            <a:r>
              <a:rPr sz="1500" b="1">
                <a:solidFill>
                  <a:srgbClr val="2AE3CE"/>
                </a:solidFill>
              </a:rPr>
              <a:t>• </a:t>
            </a:r>
            <a:r>
              <a:rPr sz="1500">
                <a:solidFill>
                  <a:srgbClr val="9AAEC2"/>
                </a:solidFill>
              </a:rPr>
              <a:t>Future agent-readable data feeds and API discovery intelligence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537960" y="1554480"/>
            <a:ext cx="4434840" cy="361188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537960" y="1554480"/>
            <a:ext cx="41148" cy="3611880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739128" y="1719072"/>
            <a:ext cx="4069079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Primary buyer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39128" y="2121408"/>
            <a:ext cx="4032503" cy="2935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API companies, DevRel teams, developer experience teams, AI infrastructure companies, and platforms that need trusted agent-facing integrations.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537960" y="4590288"/>
            <a:ext cx="4434840" cy="1005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537960" y="4590288"/>
            <a:ext cx="41148" cy="1005840"/>
          </a:xfrm>
          <a:prstGeom prst="rect">
            <a:avLst/>
          </a:prstGeom>
          <a:solidFill>
            <a:srgbClr val="FFC2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739128" y="4754879"/>
            <a:ext cx="4069079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Revenue principle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39128" y="5157216"/>
            <a:ext cx="4032503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Do not sell score manipulation. Sell review, certification, improvement, and distribution.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Growth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Build the reference layer by turning evaluation into a recurring public conversation.</a:t>
            </a:r>
          </a:p>
        </p:txBody>
      </p:sp>
      <p:sp>
        <p:nvSpPr>
          <p:cNvPr id="4" name="Oval 3"/>
          <p:cNvSpPr/>
          <p:nvPr/>
        </p:nvSpPr>
        <p:spPr>
          <a:xfrm>
            <a:off x="777240" y="1828800"/>
            <a:ext cx="749808" cy="749808"/>
          </a:xfrm>
          <a:prstGeom prst="ellipse">
            <a:avLst/>
          </a:prstGeom>
          <a:solidFill>
            <a:srgbClr val="0B2330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1984248"/>
            <a:ext cx="74980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2AE3CE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88920"/>
            <a:ext cx="14173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4F9FF"/>
                </a:solidFill>
              </a:rPr>
              <a:t>Score APIs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627632" y="2039112"/>
            <a:ext cx="960120" cy="320040"/>
          </a:xfrm>
          <a:prstGeom prst="rightArrow">
            <a:avLst/>
          </a:prstGeom>
          <a:solidFill>
            <a:srgbClr val="1954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044952" y="1828800"/>
            <a:ext cx="749808" cy="749808"/>
          </a:xfrm>
          <a:prstGeom prst="ellipse">
            <a:avLst/>
          </a:prstGeom>
          <a:solidFill>
            <a:srgbClr val="0B2330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044952" y="1984248"/>
            <a:ext cx="74980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2AE3CE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24912" y="2788920"/>
            <a:ext cx="14173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4F9FF"/>
                </a:solidFill>
              </a:rPr>
              <a:t>Publish matchups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895344" y="2039112"/>
            <a:ext cx="960120" cy="320040"/>
          </a:xfrm>
          <a:prstGeom prst="rightArrow">
            <a:avLst/>
          </a:prstGeom>
          <a:solidFill>
            <a:srgbClr val="1954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312664" y="1828800"/>
            <a:ext cx="749808" cy="749808"/>
          </a:xfrm>
          <a:prstGeom prst="ellipse">
            <a:avLst/>
          </a:prstGeom>
          <a:solidFill>
            <a:srgbClr val="0B2330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312664" y="1984248"/>
            <a:ext cx="74980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2AE3CE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92624" y="2788920"/>
            <a:ext cx="14173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4F9FF"/>
                </a:solidFill>
              </a:rPr>
              <a:t>Invite companies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163055" y="2039112"/>
            <a:ext cx="960120" cy="320040"/>
          </a:xfrm>
          <a:prstGeom prst="rightArrow">
            <a:avLst/>
          </a:prstGeom>
          <a:solidFill>
            <a:srgbClr val="1954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580375" y="1828800"/>
            <a:ext cx="749808" cy="749808"/>
          </a:xfrm>
          <a:prstGeom prst="ellipse">
            <a:avLst/>
          </a:prstGeom>
          <a:solidFill>
            <a:srgbClr val="0B2330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580375" y="1984248"/>
            <a:ext cx="74980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2AE3CE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60336" y="2788920"/>
            <a:ext cx="14173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4F9FF"/>
                </a:solidFill>
              </a:rPr>
              <a:t>Issue badges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8430767" y="2039112"/>
            <a:ext cx="960120" cy="320040"/>
          </a:xfrm>
          <a:prstGeom prst="rightArrow">
            <a:avLst/>
          </a:prstGeom>
          <a:solidFill>
            <a:srgbClr val="1954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848088" y="1828800"/>
            <a:ext cx="749808" cy="749808"/>
          </a:xfrm>
          <a:prstGeom prst="ellipse">
            <a:avLst/>
          </a:prstGeom>
          <a:solidFill>
            <a:srgbClr val="0B2330"/>
          </a:solidFill>
          <a:ln>
            <a:solidFill>
              <a:srgbClr val="2AE3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848088" y="1984248"/>
            <a:ext cx="74980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2AE3CE"/>
                </a:solidFill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28048" y="2788920"/>
            <a:ext cx="14173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4F9FF"/>
                </a:solidFill>
              </a:rPr>
              <a:t>Build rankings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" y="4206240"/>
            <a:ext cx="1024128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400" b="1">
                <a:solidFill>
                  <a:srgbClr val="2AE3CE"/>
                </a:solidFill>
              </a:rPr>
              <a:t>• </a:t>
            </a:r>
            <a:r>
              <a:rPr sz="1400">
                <a:solidFill>
                  <a:srgbClr val="9AAEC2"/>
                </a:solidFill>
              </a:rPr>
              <a:t>Use the campaign page and launch posts to drive submissions.</a:t>
            </a:r>
          </a:p>
          <a:p>
            <a:pPr>
              <a:spcAft>
                <a:spcPts val="800"/>
              </a:spcAft>
            </a:pPr>
            <a:r>
              <a:rPr sz="1400" b="1">
                <a:solidFill>
                  <a:srgbClr val="2AE3CE"/>
                </a:solidFill>
              </a:rPr>
              <a:t>• </a:t>
            </a:r>
            <a:r>
              <a:rPr sz="1400">
                <a:solidFill>
                  <a:srgbClr val="9AAEC2"/>
                </a:solidFill>
              </a:rPr>
              <a:t>Use matchups as daily content: OpenAI vs Anthropic, Stripe vs GitHub, and category battles.</a:t>
            </a:r>
          </a:p>
          <a:p>
            <a:pPr>
              <a:spcAft>
                <a:spcPts val="800"/>
              </a:spcAft>
            </a:pPr>
            <a:r>
              <a:rPr sz="1400" b="1">
                <a:solidFill>
                  <a:srgbClr val="2AE3CE"/>
                </a:solidFill>
              </a:rPr>
              <a:t>• </a:t>
            </a:r>
            <a:r>
              <a:rPr sz="1400">
                <a:solidFill>
                  <a:srgbClr val="9AAEC2"/>
                </a:solidFill>
              </a:rPr>
              <a:t>Use DevRel and API founder outreach to create early participation and feedback.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90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384048"/>
            <a:ext cx="97840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100" b="1">
                <a:solidFill>
                  <a:srgbClr val="F4F9FF"/>
                </a:solidFill>
                <a:latin typeface="Aptos Display"/>
              </a:rPr>
              <a:t>What happens next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792" y="1051560"/>
            <a:ext cx="9966960" cy="40233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9AAEC2"/>
                </a:solidFill>
                <a:latin typeface="Aptos"/>
              </a:rPr>
              <a:t>Yoofooz is live. The priority is signal, participation, and credibility.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417320"/>
            <a:ext cx="3291840" cy="4434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17320"/>
            <a:ext cx="41148" cy="4434840"/>
          </a:xfrm>
          <a:prstGeom prst="rect">
            <a:avLst/>
          </a:prstGeom>
          <a:solidFill>
            <a:srgbClr val="2AE3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2688" y="1581912"/>
            <a:ext cx="29260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Product next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2688" y="1984248"/>
            <a:ext cx="2889504" cy="3758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Candidate labels on profiles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Rankings page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Embeddable certification badges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Agent-readable public JSON feeds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417320"/>
            <a:ext cx="3291840" cy="4434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434840" y="1417320"/>
            <a:ext cx="41148" cy="4434840"/>
          </a:xfrm>
          <a:prstGeom prst="rect">
            <a:avLst/>
          </a:prstGeom>
          <a:solidFill>
            <a:srgbClr val="53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36007" y="1581912"/>
            <a:ext cx="29260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Market next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6007" y="1984248"/>
            <a:ext cx="2889504" cy="3758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Daily matchup posts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DevRel outreach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API founder DMs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Agent-Ready API 100 submissions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38160" y="1417320"/>
            <a:ext cx="3291840" cy="4434840"/>
          </a:xfrm>
          <a:prstGeom prst="roundRect">
            <a:avLst/>
          </a:prstGeom>
          <a:solidFill>
            <a:srgbClr val="0D1622"/>
          </a:solidFill>
          <a:ln>
            <a:solidFill>
              <a:srgbClr val="263C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138160" y="1417320"/>
            <a:ext cx="41148" cy="4434840"/>
          </a:xfrm>
          <a:prstGeom prst="rect">
            <a:avLst/>
          </a:prstGeom>
          <a:solidFill>
            <a:srgbClr val="43E6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39328" y="1581912"/>
            <a:ext cx="292608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4F9FF"/>
                </a:solidFill>
              </a:rPr>
              <a:t>Partnership next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9328" y="1984248"/>
            <a:ext cx="2889504" cy="3758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Advisors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API companies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agent tooling builders</a:t>
            </a:r>
          </a:p>
          <a:p>
            <a:pPr>
              <a:spcAft>
                <a:spcPts val="500"/>
              </a:spcAft>
            </a:pPr>
            <a:r>
              <a:rPr sz="1150">
                <a:solidFill>
                  <a:srgbClr val="9AAEC2"/>
                </a:solidFill>
              </a:rPr>
              <a:t>MCP / integration ecosystem conversations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28232"/>
            <a:ext cx="5943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50">
                <a:solidFill>
                  <a:srgbClr val="586B80"/>
                </a:solidFill>
              </a:rPr>
              <a:t>Yoofooz  •  API readiness index for autonomous AI agents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09960" y="6428232"/>
            <a:ext cx="594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50">
                <a:solidFill>
                  <a:srgbClr val="586B80"/>
                </a:solidFill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Yoofooz Pitch Deck</dc:title>
  <dc:subject>API readiness index for autonomous AI agents</dc:subject>
  <dc:creator>Yoofooz</dc:creator>
  <cp:keywords/>
  <dc:description>Early beta pitch deck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